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5" r:id="rId4"/>
    <p:sldId id="266" r:id="rId5"/>
    <p:sldId id="263" r:id="rId6"/>
    <p:sldId id="269" r:id="rId7"/>
    <p:sldId id="261" r:id="rId8"/>
    <p:sldId id="270" r:id="rId9"/>
    <p:sldId id="273" r:id="rId10"/>
    <p:sldId id="267" r:id="rId11"/>
    <p:sldId id="268" r:id="rId12"/>
    <p:sldId id="275" r:id="rId13"/>
    <p:sldId id="262" r:id="rId14"/>
    <p:sldId id="274" r:id="rId15"/>
    <p:sldId id="271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FF44-FD05-4B3F-96CB-D1FC9D0D4233}" type="datetimeFigureOut">
              <a:rPr lang="hu-HU" smtClean="0"/>
              <a:t>2020. 01. 13.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51BAA-A020-4B7F-BA3B-0C2C2979A5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937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1BAA-A020-4B7F-BA3B-0C2C2979A53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8810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1BAA-A020-4B7F-BA3B-0C2C2979A537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103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1BAA-A020-4B7F-BA3B-0C2C2979A537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923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1BAA-A020-4B7F-BA3B-0C2C2979A53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5333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1BAA-A020-4B7F-BA3B-0C2C2979A537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28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1BAA-A020-4B7F-BA3B-0C2C2979A537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3851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1BAA-A020-4B7F-BA3B-0C2C2979A537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754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1BAA-A020-4B7F-BA3B-0C2C2979A53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913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1BAA-A020-4B7F-BA3B-0C2C2979A537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101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1BAA-A020-4B7F-BA3B-0C2C2979A537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56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1BAA-A020-4B7F-BA3B-0C2C2979A537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7227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1BAA-A020-4B7F-BA3B-0C2C2979A537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986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1BAA-A020-4B7F-BA3B-0C2C2979A53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11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1BAA-A020-4B7F-BA3B-0C2C2979A53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1871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1BAA-A020-4B7F-BA3B-0C2C2979A53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583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18C8-5EEF-447D-B876-B678B0B7A7B6}" type="datetimeFigureOut">
              <a:rPr lang="hu-HU" smtClean="0"/>
              <a:t>2020. 01. 13.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39BF-42B7-4F74-AB83-78411289642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625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18C8-5EEF-447D-B876-B678B0B7A7B6}" type="datetimeFigureOut">
              <a:rPr lang="hu-HU" smtClean="0"/>
              <a:t>2020. 01. 13.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39BF-42B7-4F74-AB83-78411289642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364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18C8-5EEF-447D-B876-B678B0B7A7B6}" type="datetimeFigureOut">
              <a:rPr lang="hu-HU" smtClean="0"/>
              <a:t>2020. 01. 13.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39BF-42B7-4F74-AB83-78411289642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475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18C8-5EEF-447D-B876-B678B0B7A7B6}" type="datetimeFigureOut">
              <a:rPr lang="hu-HU" smtClean="0"/>
              <a:t>2020. 01. 13.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39BF-42B7-4F74-AB83-78411289642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401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18C8-5EEF-447D-B876-B678B0B7A7B6}" type="datetimeFigureOut">
              <a:rPr lang="hu-HU" smtClean="0"/>
              <a:t>2020. 01. 13.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39BF-42B7-4F74-AB83-78411289642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724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18C8-5EEF-447D-B876-B678B0B7A7B6}" type="datetimeFigureOut">
              <a:rPr lang="hu-HU" smtClean="0"/>
              <a:t>2020. 01. 13.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39BF-42B7-4F74-AB83-78411289642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174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18C8-5EEF-447D-B876-B678B0B7A7B6}" type="datetimeFigureOut">
              <a:rPr lang="hu-HU" smtClean="0"/>
              <a:t>2020. 01. 13.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39BF-42B7-4F74-AB83-78411289642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22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18C8-5EEF-447D-B876-B678B0B7A7B6}" type="datetimeFigureOut">
              <a:rPr lang="hu-HU" smtClean="0"/>
              <a:t>2020. 01. 13.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39BF-42B7-4F74-AB83-78411289642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136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18C8-5EEF-447D-B876-B678B0B7A7B6}" type="datetimeFigureOut">
              <a:rPr lang="hu-HU" smtClean="0"/>
              <a:t>2020. 01. 13.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39BF-42B7-4F74-AB83-78411289642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64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18C8-5EEF-447D-B876-B678B0B7A7B6}" type="datetimeFigureOut">
              <a:rPr lang="hu-HU" smtClean="0"/>
              <a:t>2020. 01. 13.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39BF-42B7-4F74-AB83-78411289642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102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18C8-5EEF-447D-B876-B678B0B7A7B6}" type="datetimeFigureOut">
              <a:rPr lang="hu-HU" smtClean="0"/>
              <a:t>2020. 01. 13.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39BF-42B7-4F74-AB83-78411289642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828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18C8-5EEF-447D-B876-B678B0B7A7B6}" type="datetimeFigureOut">
              <a:rPr lang="hu-HU" smtClean="0"/>
              <a:t>2020. 01. 13.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339BF-42B7-4F74-AB83-78411289642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50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73" y="1"/>
            <a:ext cx="9144000" cy="685799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044826" y="5037337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0" algn="ctr">
              <a:spcBef>
                <a:spcPct val="0"/>
              </a:spcBef>
              <a:buNone/>
            </a:pPr>
            <a:r>
              <a:rPr lang="hu-HU" sz="3200" b="1" dirty="0" smtClean="0">
                <a:solidFill>
                  <a:srgbClr val="C00000"/>
                </a:solidFill>
              </a:rPr>
              <a:t>Javaslat az iskolai közlekedéssegítők intézményének kísérleti elindítására Miskolcon</a:t>
            </a:r>
          </a:p>
          <a:p>
            <a:pPr marL="357188">
              <a:spcBef>
                <a:spcPct val="0"/>
              </a:spcBef>
            </a:pPr>
            <a:endParaRPr lang="hu-HU" sz="12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7188">
              <a:spcBef>
                <a:spcPct val="0"/>
              </a:spcBef>
            </a:pPr>
            <a:r>
              <a:rPr lang="hu-HU" sz="2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  		 </a:t>
            </a:r>
            <a:endParaRPr lang="hu-HU" sz="3200" b="1" dirty="0">
              <a:solidFill>
                <a:srgbClr val="C00000"/>
              </a:solidFill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-14986" y="1"/>
            <a:ext cx="3048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Joyson-bizottság</a:t>
            </a:r>
          </a:p>
          <a:p>
            <a:pPr algn="ctr"/>
            <a:endParaRPr lang="hu-HU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hu-HU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Kunhalmi Zoltán</a:t>
            </a:r>
          </a:p>
          <a:p>
            <a:pPr algn="ctr"/>
            <a:endParaRPr lang="hu-HU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Miskolc,</a:t>
            </a: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2020. január 13.</a:t>
            </a: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41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109919" cy="6858000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Hogyan dolgoznak?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109918" y="9706"/>
            <a:ext cx="9082081" cy="6848293"/>
          </a:xfrm>
          <a:solidFill>
            <a:schemeClr val="tx1">
              <a:lumMod val="65000"/>
              <a:lumOff val="35000"/>
              <a:alpha val="22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hu-HU" sz="3200" b="1" dirty="0" smtClean="0">
              <a:solidFill>
                <a:srgbClr val="C00000"/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r>
              <a:rPr lang="hu-HU" sz="2600" b="1" dirty="0" smtClean="0">
                <a:solidFill>
                  <a:srgbClr val="C00000"/>
                </a:solidFill>
              </a:rPr>
              <a:t>MUNKAKÖRNYEZETÜK: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Iskolák előtti kijelölt gyalogos-átkelőhelyek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Iskolák előtti </a:t>
            </a: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jelöletlen átkelő felületek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Esetleg máshol az iskola környezetében</a:t>
            </a:r>
          </a:p>
          <a:p>
            <a:pPr marL="814388" indent="-457200">
              <a:spcBef>
                <a:spcPct val="0"/>
              </a:spcBef>
            </a:pPr>
            <a:endParaRPr lang="hu-HU" sz="2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r>
              <a:rPr lang="hu-HU" sz="2600" b="1" dirty="0" smtClean="0">
                <a:solidFill>
                  <a:srgbClr val="C00000"/>
                </a:solidFill>
              </a:rPr>
              <a:t>TEVÉKENYSÉGÜK (2, vagy több fő/átkelő):</a:t>
            </a:r>
            <a:endParaRPr lang="hu-HU" sz="2600" b="1" dirty="0">
              <a:solidFill>
                <a:srgbClr val="C00000"/>
              </a:solidFill>
            </a:endParaRP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Gyalogos és járműforgalom figyelése</a:t>
            </a: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Szükség szerint a gyermekek </a:t>
            </a:r>
            <a:r>
              <a:rPr lang="hu-H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visszatartása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hu-H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átkelés </a:t>
            </a: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fedezése (egymással egyeztetve!) </a:t>
            </a: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14388" indent="-457200">
              <a:spcBef>
                <a:spcPct val="0"/>
              </a:spcBef>
            </a:pP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14388" indent="-457200">
              <a:spcBef>
                <a:spcPct val="0"/>
              </a:spcBef>
            </a:pP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14388" indent="-457200">
              <a:spcBef>
                <a:spcPct val="0"/>
              </a:spcBef>
            </a:pP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14388" indent="-457200">
              <a:spcBef>
                <a:spcPct val="0"/>
              </a:spcBef>
            </a:pP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2600" b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2052" name="Picture 4" descr="https://www.verkehrswacht-medien-service.de/wp-content/uploads/Sch%C3%BClerlotsen-ab_ue_5_2-Verkehrshelfer-Ausbildung-%C3%9Cbungseinheit-5-Sicherung-%C3%9Cberweg-Warten-L%C3%BCc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8" y="3882451"/>
            <a:ext cx="4491872" cy="298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29" y="3897441"/>
            <a:ext cx="4477270" cy="29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109919" cy="6858000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rendszer beindításának feltételei</a:t>
            </a:r>
            <a:b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1.</a:t>
            </a:r>
            <a:endParaRPr lang="hu-HU" sz="3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109918" y="9706"/>
            <a:ext cx="9082081" cy="6848293"/>
          </a:xfrm>
          <a:solidFill>
            <a:schemeClr val="tx1">
              <a:lumMod val="65000"/>
              <a:lumOff val="35000"/>
              <a:alpha val="22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hu-HU" sz="3200" b="1" dirty="0" smtClean="0">
              <a:solidFill>
                <a:srgbClr val="C00000"/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r>
              <a:rPr lang="hu-HU" sz="2600" b="1" dirty="0" smtClean="0">
                <a:solidFill>
                  <a:srgbClr val="C00000"/>
                </a:solidFill>
              </a:rPr>
              <a:t>KI LEHET KÖZLEKEDÉSSEGÍTŐ?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Kizárólag felnőttek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Kizárólag gyerekek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Gyerek/felnőtt vegyesen</a:t>
            </a: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2600" b="1" dirty="0">
              <a:solidFill>
                <a:srgbClr val="C00000"/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r>
              <a:rPr lang="hu-HU" sz="2600" b="1" dirty="0">
                <a:solidFill>
                  <a:srgbClr val="C00000"/>
                </a:solidFill>
              </a:rPr>
              <a:t>A KÖZLEKEDÉSSEGÍTŐK </a:t>
            </a:r>
            <a:r>
              <a:rPr lang="hu-HU" sz="2600" b="1" dirty="0" smtClean="0">
                <a:solidFill>
                  <a:srgbClr val="C00000"/>
                </a:solidFill>
              </a:rPr>
              <a:t>KIVÁLASZTÁSA:</a:t>
            </a:r>
            <a:endParaRPr lang="hu-HU" sz="2600" b="1" dirty="0">
              <a:solidFill>
                <a:srgbClr val="C00000"/>
              </a:solidFill>
            </a:endParaRP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Önkéntesség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Szülői, iskolai gátak lebontása, a felnőttek közreműködése</a:t>
            </a: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Motiválás</a:t>
            </a:r>
          </a:p>
          <a:p>
            <a:pPr marL="357188" indent="0">
              <a:spcBef>
                <a:spcPct val="0"/>
              </a:spcBef>
              <a:buNone/>
            </a:pP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r>
              <a:rPr lang="hu-HU" sz="2600" b="1" dirty="0" smtClean="0">
                <a:solidFill>
                  <a:srgbClr val="C00000"/>
                </a:solidFill>
              </a:rPr>
              <a:t>FÖLKÉSZÍTÉS, KÉPZÉSI TEMATIKA:</a:t>
            </a:r>
            <a:endParaRPr lang="hu-HU" sz="2600" b="1" dirty="0">
              <a:solidFill>
                <a:srgbClr val="C00000"/>
              </a:solidFill>
            </a:endParaRPr>
          </a:p>
          <a:p>
            <a:pPr marL="871538" indent="-514350">
              <a:spcBef>
                <a:spcPct val="0"/>
              </a:spcBef>
              <a:buFont typeface="+mj-lt"/>
              <a:buAutoNum type="arabicPeriod"/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hu-H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közlekedéssegítők </a:t>
            </a: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feladatai</a:t>
            </a: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71538" indent="-514350">
              <a:spcBef>
                <a:spcPct val="0"/>
              </a:spcBef>
              <a:buFont typeface="+mj-lt"/>
              <a:buAutoNum type="arabicPeriod"/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hu-H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közlekedés </a:t>
            </a: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résztvevői, viselkedésük</a:t>
            </a: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71538" indent="-514350">
              <a:spcBef>
                <a:spcPct val="0"/>
              </a:spcBef>
              <a:buFont typeface="+mj-lt"/>
              <a:buAutoNum type="arabicPeriod"/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Szabályok </a:t>
            </a:r>
            <a:r>
              <a:rPr lang="hu-H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és </a:t>
            </a: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jelzések</a:t>
            </a:r>
          </a:p>
          <a:p>
            <a:pPr marL="871538" indent="-514350">
              <a:spcBef>
                <a:spcPct val="0"/>
              </a:spcBef>
              <a:buFont typeface="+mj-lt"/>
              <a:buAutoNum type="arabicPeriod"/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Sebesség </a:t>
            </a:r>
            <a:r>
              <a:rPr lang="hu-H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és </a:t>
            </a: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féktávolság</a:t>
            </a:r>
          </a:p>
          <a:p>
            <a:pPr marL="871538" indent="-514350">
              <a:spcBef>
                <a:spcPct val="0"/>
              </a:spcBef>
              <a:buFont typeface="+mj-lt"/>
              <a:buAutoNum type="arabicPeriod"/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hu-H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átkelőhely </a:t>
            </a: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fedezése</a:t>
            </a:r>
          </a:p>
          <a:p>
            <a:pPr marL="871538" indent="-514350">
              <a:spcBef>
                <a:spcPct val="0"/>
              </a:spcBef>
              <a:buFont typeface="+mj-lt"/>
              <a:buAutoNum type="arabicPeriod"/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Gyakorlat</a:t>
            </a:r>
          </a:p>
          <a:p>
            <a:pPr marL="814388" indent="-457200">
              <a:spcBef>
                <a:spcPct val="0"/>
              </a:spcBef>
            </a:pPr>
            <a:endParaRPr lang="hu-HU" sz="2600" b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22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3"/>
          <p:cNvSpPr>
            <a:spLocks noGrp="1"/>
          </p:cNvSpPr>
          <p:nvPr>
            <p:ph idx="1"/>
          </p:nvPr>
        </p:nvSpPr>
        <p:spPr>
          <a:xfrm>
            <a:off x="3109918" y="9706"/>
            <a:ext cx="9082081" cy="6848293"/>
          </a:xfrm>
          <a:solidFill>
            <a:schemeClr val="tx1">
              <a:lumMod val="65000"/>
              <a:lumOff val="35000"/>
              <a:alpha val="22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hu-HU" sz="3200" b="1" dirty="0" smtClean="0">
              <a:solidFill>
                <a:srgbClr val="C00000"/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7" y="1631577"/>
            <a:ext cx="75406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109919" cy="6858000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rendszer beindításának feltételei</a:t>
            </a:r>
            <a:b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1.</a:t>
            </a:r>
            <a:endParaRPr lang="hu-HU" sz="3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09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109919" cy="6858000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rendszer beindításának feltételei</a:t>
            </a:r>
            <a:b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2.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109918" y="9706"/>
            <a:ext cx="9082081" cy="6848293"/>
          </a:xfrm>
          <a:solidFill>
            <a:schemeClr val="tx1">
              <a:lumMod val="65000"/>
              <a:lumOff val="35000"/>
              <a:alpha val="22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hu-HU" sz="3200" b="1" dirty="0" smtClean="0">
              <a:solidFill>
                <a:srgbClr val="C00000"/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r>
              <a:rPr lang="hu-HU" sz="2600" b="1" dirty="0" smtClean="0">
                <a:solidFill>
                  <a:srgbClr val="C00000"/>
                </a:solidFill>
                <a:ea typeface="+mj-ea"/>
                <a:cs typeface="+mj-cs"/>
              </a:rPr>
              <a:t>A JOGI HÁTTÉR ÉS AZ </a:t>
            </a:r>
            <a:r>
              <a:rPr lang="hu-HU" sz="2600" b="1" dirty="0">
                <a:solidFill>
                  <a:srgbClr val="C00000"/>
                </a:solidFill>
                <a:ea typeface="+mj-ea"/>
                <a:cs typeface="+mj-cs"/>
              </a:rPr>
              <a:t>ÁTKELŐ </a:t>
            </a:r>
            <a:r>
              <a:rPr lang="hu-HU" sz="2600" b="1" dirty="0" smtClean="0">
                <a:solidFill>
                  <a:srgbClr val="C00000"/>
                </a:solidFill>
                <a:ea typeface="+mj-ea"/>
                <a:cs typeface="+mj-cs"/>
              </a:rPr>
              <a:t>KÖRNYEZETE: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KRESZ 7. § ?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Jelzésük utasítás a megállásra </a:t>
            </a:r>
            <a:r>
              <a:rPr lang="hu-HU" sz="26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vagy </a:t>
            </a: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csak figyelemfelhívás?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Forgalomtechnikai jelzés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Büntetőjogi védelem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Kárfelelősségi kérdések</a:t>
            </a: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2600" b="1" dirty="0">
              <a:solidFill>
                <a:srgbClr val="C00000"/>
              </a:solidFill>
              <a:ea typeface="+mj-ea"/>
              <a:cs typeface="+mj-cs"/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8" y="1744944"/>
            <a:ext cx="3810000" cy="2286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035797"/>
            <a:ext cx="3810000" cy="26479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86" y="2969935"/>
            <a:ext cx="2152580" cy="322729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14" y="2887943"/>
            <a:ext cx="3391277" cy="33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" y="-1"/>
            <a:ext cx="2148496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109919" cy="6858000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rendszer beindításának feltételei</a:t>
            </a:r>
            <a:b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3.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109918" y="9706"/>
            <a:ext cx="9082081" cy="6848293"/>
          </a:xfrm>
          <a:solidFill>
            <a:schemeClr val="tx1">
              <a:lumMod val="65000"/>
              <a:lumOff val="35000"/>
              <a:alpha val="22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hu-HU" sz="3200" b="1" dirty="0" smtClean="0">
              <a:solidFill>
                <a:srgbClr val="C00000"/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r>
              <a:rPr lang="hu-HU" sz="2600" b="1" dirty="0" smtClean="0">
                <a:solidFill>
                  <a:srgbClr val="C00000"/>
                </a:solidFill>
                <a:ea typeface="+mj-ea"/>
                <a:cs typeface="+mj-cs"/>
              </a:rPr>
              <a:t>A FELSZERELÉS BIZTOSÍTÁSA </a:t>
            </a:r>
          </a:p>
          <a:p>
            <a:pPr marL="814388" indent="-457200">
              <a:lnSpc>
                <a:spcPct val="100000"/>
              </a:lnSpc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Jelzőtárcsa vs jelzőzászló</a:t>
            </a:r>
          </a:p>
          <a:p>
            <a:pPr marL="814388" indent="-457200">
              <a:lnSpc>
                <a:spcPct val="100000"/>
              </a:lnSpc>
              <a:spcBef>
                <a:spcPct val="0"/>
              </a:spcBef>
            </a:pPr>
            <a:r>
              <a:rPr lang="hu-HU" sz="26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L</a:t>
            </a: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áthatósági felsőruházat</a:t>
            </a:r>
          </a:p>
          <a:p>
            <a:pPr marL="357188" indent="0">
              <a:spcBef>
                <a:spcPct val="0"/>
              </a:spcBef>
              <a:buNone/>
            </a:pPr>
            <a:endParaRPr lang="hu-HU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88" y="9706"/>
            <a:ext cx="4171012" cy="414771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01" y="3713144"/>
            <a:ext cx="4737705" cy="314485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88" y="4087031"/>
            <a:ext cx="4171011" cy="278067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01" y="911688"/>
            <a:ext cx="4737705" cy="26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109919" cy="6858000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Köszönöm</a:t>
            </a:r>
            <a:b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figyelmet!</a:t>
            </a:r>
            <a:b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u-HU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hu-H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109918" y="9706"/>
            <a:ext cx="9082081" cy="6848293"/>
          </a:xfrm>
          <a:solidFill>
            <a:schemeClr val="tx1">
              <a:lumMod val="65000"/>
              <a:lumOff val="35000"/>
              <a:alpha val="22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hu-HU" sz="3200" b="1" dirty="0" smtClean="0">
              <a:solidFill>
                <a:srgbClr val="C00000"/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19" y="299196"/>
            <a:ext cx="793432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109919" cy="6858000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Honnan jött ez az egész?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105155" y="9707"/>
            <a:ext cx="9082081" cy="6848293"/>
          </a:xfrm>
          <a:solidFill>
            <a:schemeClr val="tx1">
              <a:lumMod val="65000"/>
              <a:lumOff val="35000"/>
              <a:alpha val="22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hu-HU" sz="3200" b="1" dirty="0" smtClean="0">
              <a:solidFill>
                <a:srgbClr val="C00000"/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52" y="570202"/>
            <a:ext cx="3185160" cy="2223770"/>
          </a:xfrm>
          <a:prstGeom prst="rect">
            <a:avLst/>
          </a:prstGeom>
        </p:spPr>
      </p:pic>
      <p:pic>
        <p:nvPicPr>
          <p:cNvPr id="6" name="Kép 5" descr="Az elmúlt egy év során érezte-e magát közvetlen életveszélyben zebrán történő átkelés közb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29" y="570202"/>
            <a:ext cx="4748533" cy="2223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13_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87" y="3948962"/>
            <a:ext cx="59721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nyíllal 6"/>
          <p:cNvCxnSpPr/>
          <p:nvPr/>
        </p:nvCxnSpPr>
        <p:spPr>
          <a:xfrm>
            <a:off x="6591869" y="1682087"/>
            <a:ext cx="316886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5400000">
            <a:off x="9336828" y="3419697"/>
            <a:ext cx="316886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109919" cy="6858000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Szülők közlekedési</a:t>
            </a:r>
            <a:b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problémái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109918" y="9706"/>
            <a:ext cx="9082081" cy="6848293"/>
          </a:xfrm>
          <a:solidFill>
            <a:schemeClr val="tx1">
              <a:lumMod val="65000"/>
              <a:lumOff val="35000"/>
              <a:alpha val="22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hu-HU" sz="3200" b="1" dirty="0" smtClean="0">
              <a:solidFill>
                <a:srgbClr val="C00000"/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1026" name="Picture 2" descr="http://kerekparosmiskolc.net/wp-content/uploads/A-forgalom-forgalmat-gener%C3%A1l-560x4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54" y="576362"/>
            <a:ext cx="6493809" cy="57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4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3"/>
          <p:cNvSpPr>
            <a:spLocks noGrp="1"/>
          </p:cNvSpPr>
          <p:nvPr>
            <p:ph idx="1"/>
          </p:nvPr>
        </p:nvSpPr>
        <p:spPr>
          <a:xfrm>
            <a:off x="3109918" y="9706"/>
            <a:ext cx="9082081" cy="6848293"/>
          </a:xfrm>
          <a:solidFill>
            <a:schemeClr val="tx1">
              <a:lumMod val="65000"/>
              <a:lumOff val="35000"/>
              <a:alpha val="22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hu-HU" sz="3200" b="1" dirty="0" smtClean="0">
              <a:solidFill>
                <a:srgbClr val="C00000"/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109919" cy="6858000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Iskolák közlekedési</a:t>
            </a:r>
            <a:b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problémái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918" y="1551775"/>
            <a:ext cx="9096456" cy="316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3"/>
          <p:cNvSpPr>
            <a:spLocks noGrp="1"/>
          </p:cNvSpPr>
          <p:nvPr>
            <p:ph idx="1"/>
          </p:nvPr>
        </p:nvSpPr>
        <p:spPr>
          <a:xfrm>
            <a:off x="3109918" y="9706"/>
            <a:ext cx="9082081" cy="6848293"/>
          </a:xfrm>
          <a:solidFill>
            <a:schemeClr val="tx1">
              <a:lumMod val="65000"/>
              <a:lumOff val="35000"/>
              <a:alpha val="22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hu-HU" sz="3200" b="1" dirty="0" smtClean="0">
              <a:solidFill>
                <a:srgbClr val="C00000"/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8" y="1702661"/>
            <a:ext cx="9082082" cy="3663107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109919" cy="6858000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Gyerekek közlekedési</a:t>
            </a:r>
            <a:b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problémái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3"/>
          <p:cNvSpPr>
            <a:spLocks noGrp="1"/>
          </p:cNvSpPr>
          <p:nvPr>
            <p:ph idx="1"/>
          </p:nvPr>
        </p:nvSpPr>
        <p:spPr>
          <a:xfrm>
            <a:off x="3109918" y="9706"/>
            <a:ext cx="9082081" cy="6848293"/>
          </a:xfrm>
          <a:solidFill>
            <a:schemeClr val="tx1">
              <a:lumMod val="65000"/>
              <a:lumOff val="35000"/>
              <a:alpha val="22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hu-HU" sz="3200" b="1" dirty="0" smtClean="0">
              <a:solidFill>
                <a:srgbClr val="C00000"/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109919" cy="6858000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Gyerekek biztonsága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286" y="1095757"/>
            <a:ext cx="7615345" cy="49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109919" cy="6858000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Iskolai közlekedés-segítők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109918" y="9706"/>
            <a:ext cx="9082081" cy="6848293"/>
          </a:xfrm>
          <a:solidFill>
            <a:schemeClr val="tx1">
              <a:lumMod val="65000"/>
              <a:lumOff val="35000"/>
              <a:alpha val="22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hu-HU" sz="3200" b="1" dirty="0" smtClean="0">
              <a:solidFill>
                <a:srgbClr val="C00000"/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r>
              <a:rPr lang="hu-HU" sz="2600" b="1" dirty="0" smtClean="0">
                <a:solidFill>
                  <a:srgbClr val="C00000"/>
                </a:solidFill>
              </a:rPr>
              <a:t>ALKALMAZÁSUK CÉLJA: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Iskolák előtti közlekedési környezet biztonságnövelése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Gyerekek közlekedésre nevelése</a:t>
            </a:r>
          </a:p>
          <a:p>
            <a:pPr marL="357188" indent="0">
              <a:spcBef>
                <a:spcPct val="0"/>
              </a:spcBef>
              <a:buNone/>
            </a:pPr>
            <a:endParaRPr lang="hu-HU" sz="2600" b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12" y="1749799"/>
            <a:ext cx="6866206" cy="45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109919" cy="6858000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Együttműködő közlekedésre nevelés?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109918" y="9706"/>
            <a:ext cx="9082081" cy="6848293"/>
          </a:xfrm>
          <a:solidFill>
            <a:schemeClr val="tx1">
              <a:lumMod val="65000"/>
              <a:lumOff val="35000"/>
              <a:alpha val="22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hu-HU" sz="3200" b="1" dirty="0" smtClean="0">
              <a:solidFill>
                <a:srgbClr val="C00000"/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r>
              <a:rPr lang="hu-HU" sz="2600" b="1" dirty="0" smtClean="0">
                <a:solidFill>
                  <a:srgbClr val="C00000"/>
                </a:solidFill>
              </a:rPr>
              <a:t>MIBEN MÁS, MINT A MAI MAINSTREAM?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Nem a gyalogos alárendeltségét sulykolja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Felelősséget rak a gyerekekre, akik védtelenekre vigyáznak</a:t>
            </a: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2600" b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65" y="1651378"/>
            <a:ext cx="6733240" cy="50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109919" cy="6858000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Hol</a:t>
            </a:r>
            <a:b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dolgoznak?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109918" y="9706"/>
            <a:ext cx="9082081" cy="6848293"/>
          </a:xfrm>
          <a:solidFill>
            <a:schemeClr val="tx1">
              <a:lumMod val="65000"/>
              <a:lumOff val="35000"/>
              <a:alpha val="22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hu-HU" sz="3200" b="1" dirty="0" smtClean="0">
              <a:solidFill>
                <a:srgbClr val="C00000"/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r>
              <a:rPr lang="hu-HU" sz="2600" b="1" dirty="0" smtClean="0">
                <a:solidFill>
                  <a:srgbClr val="C00000"/>
                </a:solidFill>
              </a:rPr>
              <a:t>FELÁLLÁSI HELYÜK: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Kontinentális és USA modell: úttesten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Skandináv modell: úttest szélén</a:t>
            </a:r>
          </a:p>
          <a:p>
            <a:pPr marL="814388" indent="-457200">
              <a:spcBef>
                <a:spcPct val="0"/>
              </a:spcBef>
            </a:pPr>
            <a:r>
              <a:rPr lang="hu-H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Új-zélandi modell: járdaszélről sorompóval</a:t>
            </a:r>
          </a:p>
          <a:p>
            <a:pPr marL="814388" indent="-457200">
              <a:spcBef>
                <a:spcPct val="0"/>
              </a:spcBef>
            </a:pPr>
            <a:endParaRPr lang="hu-HU" sz="2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14388" indent="-457200">
              <a:spcBef>
                <a:spcPct val="0"/>
              </a:spcBef>
            </a:pP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14388" indent="-457200">
              <a:spcBef>
                <a:spcPct val="0"/>
              </a:spcBef>
            </a:pP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14388" indent="-457200">
              <a:spcBef>
                <a:spcPct val="0"/>
              </a:spcBef>
            </a:pP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14388" indent="-457200">
              <a:spcBef>
                <a:spcPct val="0"/>
              </a:spcBef>
            </a:pPr>
            <a:endParaRPr lang="hu-H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2600" b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marL="357188" indent="0">
              <a:spcBef>
                <a:spcPct val="0"/>
              </a:spcBef>
              <a:buNone/>
            </a:pPr>
            <a:endParaRPr lang="hu-HU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hu-HU" sz="32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817" y="2019052"/>
            <a:ext cx="4786858" cy="483894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573" y="2019052"/>
            <a:ext cx="3698146" cy="39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248</Words>
  <Application>Microsoft Office PowerPoint</Application>
  <PresentationFormat>Szélesvásznú</PresentationFormat>
  <Paragraphs>128</Paragraphs>
  <Slides>15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Office-téma</vt:lpstr>
      <vt:lpstr>PowerPoint bemutató</vt:lpstr>
      <vt:lpstr>Honnan jött ez az egész?</vt:lpstr>
      <vt:lpstr>Szülők közlekedési problémái</vt:lpstr>
      <vt:lpstr>Iskolák közlekedési problémái</vt:lpstr>
      <vt:lpstr>Gyerekek közlekedési problémái</vt:lpstr>
      <vt:lpstr>Gyerekek biztonsága</vt:lpstr>
      <vt:lpstr>Iskolai közlekedés-segítők</vt:lpstr>
      <vt:lpstr>Együttműködő közlekedésre nevelés?</vt:lpstr>
      <vt:lpstr>Hol dolgoznak?</vt:lpstr>
      <vt:lpstr>Hogyan dolgoznak?</vt:lpstr>
      <vt:lpstr>A rendszer beindításának feltételei 1.</vt:lpstr>
      <vt:lpstr>A rendszer beindításának feltételei 1.</vt:lpstr>
      <vt:lpstr>A rendszer beindításának feltételei 2.</vt:lpstr>
      <vt:lpstr>A rendszer beindításának feltételei 3.</vt:lpstr>
      <vt:lpstr>Köszönöm a figyelmet! </vt:lpstr>
    </vt:vector>
  </TitlesOfParts>
  <Company>MAV Zrt.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Kunhalmi Zoltán</dc:creator>
  <cp:lastModifiedBy>Kunhalmi Zoltán</cp:lastModifiedBy>
  <cp:revision>47</cp:revision>
  <dcterms:created xsi:type="dcterms:W3CDTF">2019-12-15T16:11:15Z</dcterms:created>
  <dcterms:modified xsi:type="dcterms:W3CDTF">2020-01-13T05:07:19Z</dcterms:modified>
</cp:coreProperties>
</file>